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7" r:id="rId1"/>
  </p:sldMasterIdLst>
  <p:sldIdLst>
    <p:sldId id="256" r:id="rId2"/>
    <p:sldId id="261" r:id="rId3"/>
    <p:sldId id="258" r:id="rId4"/>
    <p:sldId id="263" r:id="rId5"/>
    <p:sldId id="259" r:id="rId6"/>
    <p:sldId id="260" r:id="rId7"/>
    <p:sldId id="257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82" y="30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1501327-5090-4D7A-A410-BFC5DA8AE7F8}" type="datetimeFigureOut">
              <a:rPr lang="en-US" smtClean="0"/>
              <a:t>28-Nov-18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3EF7FCA-9654-4213-BC1E-FCAC75E8CA86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19384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1327-5090-4D7A-A410-BFC5DA8AE7F8}" type="datetimeFigureOut">
              <a:rPr lang="en-US" smtClean="0"/>
              <a:t>28-Nov-18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F7FCA-9654-4213-BC1E-FCAC75E8C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833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1327-5090-4D7A-A410-BFC5DA8AE7F8}" type="datetimeFigureOut">
              <a:rPr lang="en-US" smtClean="0"/>
              <a:t>28-Nov-18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F7FCA-9654-4213-BC1E-FCAC75E8C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9825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1327-5090-4D7A-A410-BFC5DA8AE7F8}" type="datetimeFigureOut">
              <a:rPr lang="en-US" smtClean="0"/>
              <a:t>28-Nov-18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F7FCA-9654-4213-BC1E-FCAC75E8CA86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032859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1327-5090-4D7A-A410-BFC5DA8AE7F8}" type="datetimeFigureOut">
              <a:rPr lang="en-US" smtClean="0"/>
              <a:t>28-Nov-18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F7FCA-9654-4213-BC1E-FCAC75E8C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5181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1327-5090-4D7A-A410-BFC5DA8AE7F8}" type="datetimeFigureOut">
              <a:rPr lang="en-US" smtClean="0"/>
              <a:t>28-Nov-18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F7FCA-9654-4213-BC1E-FCAC75E8C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9993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1327-5090-4D7A-A410-BFC5DA8AE7F8}" type="datetimeFigureOut">
              <a:rPr lang="en-US" smtClean="0"/>
              <a:t>28-Nov-18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F7FCA-9654-4213-BC1E-FCAC75E8C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9161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1327-5090-4D7A-A410-BFC5DA8AE7F8}" type="datetimeFigureOut">
              <a:rPr lang="en-US" smtClean="0"/>
              <a:t>28-Nov-18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F7FCA-9654-4213-BC1E-FCAC75E8C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2224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1327-5090-4D7A-A410-BFC5DA8AE7F8}" type="datetimeFigureOut">
              <a:rPr lang="en-US" smtClean="0"/>
              <a:t>28-Nov-18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F7FCA-9654-4213-BC1E-FCAC75E8C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9504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1327-5090-4D7A-A410-BFC5DA8AE7F8}" type="datetimeFigureOut">
              <a:rPr lang="en-US" smtClean="0"/>
              <a:t>28-Nov-18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F7FCA-9654-4213-BC1E-FCAC75E8C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050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1327-5090-4D7A-A410-BFC5DA8AE7F8}" type="datetimeFigureOut">
              <a:rPr lang="en-US" smtClean="0"/>
              <a:t>28-Nov-18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F7FCA-9654-4213-BC1E-FCAC75E8C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378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1327-5090-4D7A-A410-BFC5DA8AE7F8}" type="datetimeFigureOut">
              <a:rPr lang="en-US" smtClean="0"/>
              <a:t>28-Nov-18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F7FCA-9654-4213-BC1E-FCAC75E8C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659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1327-5090-4D7A-A410-BFC5DA8AE7F8}" type="datetimeFigureOut">
              <a:rPr lang="en-US" smtClean="0"/>
              <a:t>28-Nov-18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F7FCA-9654-4213-BC1E-FCAC75E8C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317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1327-5090-4D7A-A410-BFC5DA8AE7F8}" type="datetimeFigureOut">
              <a:rPr lang="en-US" smtClean="0"/>
              <a:t>28-Nov-18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F7FCA-9654-4213-BC1E-FCAC75E8C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463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1327-5090-4D7A-A410-BFC5DA8AE7F8}" type="datetimeFigureOut">
              <a:rPr lang="en-US" smtClean="0"/>
              <a:t>28-Nov-18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F7FCA-9654-4213-BC1E-FCAC75E8C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183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1327-5090-4D7A-A410-BFC5DA8AE7F8}" type="datetimeFigureOut">
              <a:rPr lang="en-US" smtClean="0"/>
              <a:t>28-Nov-18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F7FCA-9654-4213-BC1E-FCAC75E8C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621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1327-5090-4D7A-A410-BFC5DA8AE7F8}" type="datetimeFigureOut">
              <a:rPr lang="en-US" smtClean="0"/>
              <a:t>28-Nov-18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F7FCA-9654-4213-BC1E-FCAC75E8C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196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1327-5090-4D7A-A410-BFC5DA8AE7F8}" type="datetimeFigureOut">
              <a:rPr lang="en-US" smtClean="0"/>
              <a:t>28-Nov-18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F7FCA-9654-4213-BC1E-FCAC75E8C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758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1501327-5090-4D7A-A410-BFC5DA8AE7F8}" type="datetimeFigureOut">
              <a:rPr lang="en-US" smtClean="0"/>
              <a:t>28-Nov-18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3EF7FCA-9654-4213-BC1E-FCAC75E8C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194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  <p:sldLayoutId id="2147483869" r:id="rId12"/>
    <p:sldLayoutId id="2147483870" r:id="rId13"/>
    <p:sldLayoutId id="2147483871" r:id="rId14"/>
    <p:sldLayoutId id="2147483872" r:id="rId15"/>
    <p:sldLayoutId id="2147483873" r:id="rId16"/>
    <p:sldLayoutId id="2147483874" r:id="rId17"/>
    <p:sldLayoutId id="2147483875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31C1D-3F6A-4FA5-8DED-640C9C90A6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Principali</a:t>
            </a:r>
            <a:r>
              <a:rPr lang="en-US" dirty="0"/>
              <a:t>, </a:t>
            </a:r>
            <a:r>
              <a:rPr lang="ro-RO" dirty="0"/>
              <a:t>agenți și Curtea de Justiție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11452B-BBEC-49D6-9B40-6D770EE0CB0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o-RO" dirty="0"/>
              <a:t>Alegeri Raționali</a:t>
            </a:r>
            <a:r>
              <a:rPr lang="en-US" dirty="0"/>
              <a:t>: </a:t>
            </a:r>
            <a:r>
              <a:rPr lang="ro-RO" dirty="0"/>
              <a:t>să înțelegem conflictele, instituțiile și politicile Uniunii Europene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474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C6FF9-0945-4A15-B1EC-BF8FC9231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dirty="0"/>
              <a:t>Suportul de curs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0B5C973-D60A-4D95-B1B2-6301A50EA0D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94" y="2063750"/>
            <a:ext cx="2336761" cy="3311525"/>
          </a:xfrm>
        </p:spPr>
      </p:pic>
    </p:spTree>
    <p:extLst>
      <p:ext uri="{BB962C8B-B14F-4D97-AF65-F5344CB8AC3E}">
        <p14:creationId xmlns:p14="http://schemas.microsoft.com/office/powerpoint/2010/main" val="864138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C61E2-3AD8-4B21-82D4-33CA1C227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Ce a făcut Curtea</a:t>
            </a:r>
            <a:r>
              <a:rPr lang="en-US" dirty="0"/>
              <a:t> de </a:t>
            </a:r>
            <a:r>
              <a:rPr lang="ro-RO" dirty="0"/>
              <a:t>justiție?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6EB9E-1136-4BB3-8D01-8A202AA1FF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 err="1"/>
              <a:t>Constituționalizarea</a:t>
            </a:r>
            <a:r>
              <a:rPr lang="ro-RO" dirty="0"/>
              <a:t> tratatelor</a:t>
            </a:r>
          </a:p>
          <a:p>
            <a:pPr lvl="1"/>
            <a:r>
              <a:rPr lang="ro-RO" dirty="0"/>
              <a:t>Efect direct – van </a:t>
            </a:r>
            <a:r>
              <a:rPr lang="ro-RO" dirty="0" err="1"/>
              <a:t>gend</a:t>
            </a:r>
            <a:r>
              <a:rPr lang="ro-RO" dirty="0"/>
              <a:t> en </a:t>
            </a:r>
            <a:r>
              <a:rPr lang="ro-RO" dirty="0" err="1"/>
              <a:t>loos</a:t>
            </a:r>
            <a:endParaRPr lang="ro-RO" dirty="0"/>
          </a:p>
          <a:p>
            <a:pPr lvl="1"/>
            <a:r>
              <a:rPr lang="ro-RO" dirty="0"/>
              <a:t>Supremație – costa vs. </a:t>
            </a:r>
            <a:r>
              <a:rPr lang="ro-RO" dirty="0" err="1"/>
              <a:t>enel</a:t>
            </a:r>
            <a:endParaRPr lang="ro-RO" dirty="0"/>
          </a:p>
          <a:p>
            <a:r>
              <a:rPr lang="ro-RO" dirty="0"/>
              <a:t>A promovat integrarea europeana</a:t>
            </a:r>
          </a:p>
          <a:p>
            <a:pPr lvl="1"/>
            <a:r>
              <a:rPr lang="ro-RO" dirty="0"/>
              <a:t>Piața unică</a:t>
            </a:r>
            <a:r>
              <a:rPr lang="en-US" dirty="0"/>
              <a:t> – cassis de Dijon</a:t>
            </a:r>
          </a:p>
          <a:p>
            <a:pPr lvl="1"/>
            <a:r>
              <a:rPr lang="ro-RO" dirty="0"/>
              <a:t>Cetățenia europeană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867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4DA08-2D65-4519-8052-709C93546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Problema principal-agent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48136-A158-409A-A425-29A98EE42E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 dirty="0"/>
              <a:t>riscul de Derapaj judiciar crește în funcție de </a:t>
            </a:r>
            <a:r>
              <a:rPr lang="ro-RO"/>
              <a:t>trei factori:</a:t>
            </a:r>
            <a:endParaRPr lang="ro-RO" dirty="0"/>
          </a:p>
          <a:p>
            <a:pPr lvl="1"/>
            <a:r>
              <a:rPr lang="ro-RO" dirty="0"/>
              <a:t>Divergența preferințelor intre principal și agent</a:t>
            </a:r>
          </a:p>
          <a:p>
            <a:pPr lvl="1"/>
            <a:r>
              <a:rPr lang="ro-RO" dirty="0"/>
              <a:t>Incertitudinea</a:t>
            </a:r>
          </a:p>
          <a:p>
            <a:pPr lvl="1"/>
            <a:r>
              <a:rPr lang="ro-RO" dirty="0"/>
              <a:t>Dificultatea de control</a:t>
            </a:r>
          </a:p>
        </p:txBody>
      </p:sp>
    </p:spTree>
    <p:extLst>
      <p:ext uri="{BB962C8B-B14F-4D97-AF65-F5344CB8AC3E}">
        <p14:creationId xmlns:p14="http://schemas.microsoft.com/office/powerpoint/2010/main" val="3611702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4DA08-2D65-4519-8052-709C93546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dirty="0"/>
              <a:t>Cât de mare este riscul de derapaj?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48136-A158-409A-A425-29A98EE42E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o-RO" dirty="0"/>
              <a:t>Divergenta preferințelor?</a:t>
            </a:r>
          </a:p>
          <a:p>
            <a:pPr lvl="1">
              <a:buFontTx/>
              <a:buChar char="-"/>
            </a:pPr>
            <a:r>
              <a:rPr lang="ro-RO" dirty="0"/>
              <a:t>Judecătorii sunt numiți de guvernele naționale</a:t>
            </a:r>
            <a:endParaRPr lang="en-US" dirty="0"/>
          </a:p>
          <a:p>
            <a:pPr lvl="1">
              <a:buFontTx/>
              <a:buChar char="-"/>
            </a:pPr>
            <a:r>
              <a:rPr lang="ro-RO" dirty="0"/>
              <a:t>Nu trebuie sa fie membri ai carierei judiciare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ro-RO" dirty="0"/>
              <a:t>Odată numiți sunt judecători</a:t>
            </a:r>
          </a:p>
          <a:p>
            <a:r>
              <a:rPr lang="ro-RO" dirty="0"/>
              <a:t>incertitudine?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ro-RO" dirty="0"/>
              <a:t>tratatele sunt incomplete și trebuie interpretate</a:t>
            </a:r>
          </a:p>
          <a:p>
            <a:r>
              <a:rPr lang="ro-RO" dirty="0"/>
              <a:t>Dificultate de control?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ro-RO" dirty="0"/>
              <a:t>Votul judecătorilor este secret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ro-RO" dirty="0"/>
              <a:t>Să adopți nouă legislație este greu – trebuie majoritate calificată</a:t>
            </a:r>
          </a:p>
          <a:p>
            <a:pPr lvl="1">
              <a:buFontTx/>
              <a:buChar char="-"/>
            </a:pPr>
            <a:r>
              <a:rPr lang="ro-RO" dirty="0"/>
              <a:t>Judecătorii au mandate scurte și pot să fie renumiți său înlocuiți</a:t>
            </a:r>
          </a:p>
          <a:p>
            <a:pPr lvl="1">
              <a:buFontTx/>
              <a:buChar char="-"/>
            </a:pPr>
            <a:r>
              <a:rPr lang="ro-RO" dirty="0"/>
              <a:t>Precedentele nu sunt obligatorii din punct de vedere juridic</a:t>
            </a:r>
          </a:p>
        </p:txBody>
      </p:sp>
    </p:spTree>
    <p:extLst>
      <p:ext uri="{BB962C8B-B14F-4D97-AF65-F5344CB8AC3E}">
        <p14:creationId xmlns:p14="http://schemas.microsoft.com/office/powerpoint/2010/main" val="1203093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78F7D-841C-4B92-B0C9-4B3F59F0D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Dovada empirică ce ne spune?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DF5B1F-4062-4912-84F9-77D1EA3C72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 dirty="0"/>
              <a:t>Nemulțumirea guvernelor?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ro-RO" dirty="0"/>
              <a:t>mai multe guverne naționale s-au plâns de deciziile curții</a:t>
            </a:r>
          </a:p>
          <a:p>
            <a:pPr lvl="1">
              <a:buFontTx/>
              <a:buChar char="-"/>
            </a:pPr>
            <a:r>
              <a:rPr lang="ro-RO" dirty="0"/>
              <a:t>Dar acest lucru este normal cu oarecare curte care poate sa decidă uneori împotrivă ta</a:t>
            </a:r>
          </a:p>
          <a:p>
            <a:r>
              <a:rPr lang="ro-RO" dirty="0"/>
              <a:t>Curtea a promovat integrarea europeana peste ceea ce a fost acordat de guverne?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ro-RO" dirty="0"/>
              <a:t>DA. Pentru Marea Britanie A fost un element esențial în decizia de Brexit</a:t>
            </a:r>
          </a:p>
          <a:p>
            <a:pPr lvl="1">
              <a:buFontTx/>
              <a:buChar char="-"/>
            </a:pPr>
            <a:r>
              <a:rPr lang="ro-RO" dirty="0"/>
              <a:t>Dar noii judecători numiți de guverne și-au menținut precedentul</a:t>
            </a:r>
          </a:p>
          <a:p>
            <a:pPr marL="0" indent="0">
              <a:buNone/>
            </a:pPr>
            <a:r>
              <a:rPr lang="ro-RO" dirty="0"/>
              <a:t>? Cum să explicăm europeismul curții peste cel al consiliului care o numește și reînnoiește?</a:t>
            </a:r>
          </a:p>
        </p:txBody>
      </p:sp>
    </p:spTree>
    <p:extLst>
      <p:ext uri="{BB962C8B-B14F-4D97-AF65-F5344CB8AC3E}">
        <p14:creationId xmlns:p14="http://schemas.microsoft.com/office/powerpoint/2010/main" val="2208728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8393A-1CEB-4924-8422-111A0C392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Un model spațial al politicii UE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5D2781-812B-4E2B-B7FF-75D725B44F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063396"/>
            <a:ext cx="10396883" cy="3311189"/>
          </a:xfrm>
        </p:spPr>
        <p:txBody>
          <a:bodyPr/>
          <a:lstStyle/>
          <a:p>
            <a:pPr marL="0" indent="0">
              <a:buNone/>
            </a:pPr>
            <a:r>
              <a:rPr lang="ro-RO" dirty="0"/>
              <a:t> </a:t>
            </a:r>
            <a:endParaRPr lang="en-US" dirty="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3C73424-D2CA-4C79-B6B4-464DC2BCA18C}"/>
              </a:ext>
            </a:extLst>
          </p:cNvPr>
          <p:cNvGrpSpPr/>
          <p:nvPr/>
        </p:nvGrpSpPr>
        <p:grpSpPr>
          <a:xfrm>
            <a:off x="762746" y="2685798"/>
            <a:ext cx="9373679" cy="1178670"/>
            <a:chOff x="1153366" y="2685798"/>
            <a:chExt cx="9373679" cy="1178670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7E5FAFE4-6482-4293-B19D-3972E87A20C2}"/>
                </a:ext>
              </a:extLst>
            </p:cNvPr>
            <p:cNvCxnSpPr>
              <a:cxnSpLocks/>
            </p:cNvCxnSpPr>
            <p:nvPr/>
          </p:nvCxnSpPr>
          <p:spPr>
            <a:xfrm>
              <a:off x="1374167" y="3275861"/>
              <a:ext cx="9152878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FF8F88E-986D-4F22-9F99-C6F3BE4991B0}"/>
                </a:ext>
              </a:extLst>
            </p:cNvPr>
            <p:cNvCxnSpPr>
              <a:cxnSpLocks/>
            </p:cNvCxnSpPr>
            <p:nvPr/>
          </p:nvCxnSpPr>
          <p:spPr>
            <a:xfrm>
              <a:off x="2732450" y="3141586"/>
              <a:ext cx="0" cy="28630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F3F5723-0EA5-41C3-B01B-489759F0910D}"/>
                </a:ext>
              </a:extLst>
            </p:cNvPr>
            <p:cNvCxnSpPr>
              <a:cxnSpLocks/>
            </p:cNvCxnSpPr>
            <p:nvPr/>
          </p:nvCxnSpPr>
          <p:spPr>
            <a:xfrm>
              <a:off x="1393404" y="3142695"/>
              <a:ext cx="0" cy="28630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E7D7A4C-A433-4086-94D3-45CDCA1FDA74}"/>
                </a:ext>
              </a:extLst>
            </p:cNvPr>
            <p:cNvCxnSpPr>
              <a:cxnSpLocks/>
            </p:cNvCxnSpPr>
            <p:nvPr/>
          </p:nvCxnSpPr>
          <p:spPr>
            <a:xfrm>
              <a:off x="8878758" y="3142695"/>
              <a:ext cx="0" cy="28630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DED3770-F748-4E69-941E-75047467FF70}"/>
                </a:ext>
              </a:extLst>
            </p:cNvPr>
            <p:cNvCxnSpPr>
              <a:cxnSpLocks/>
            </p:cNvCxnSpPr>
            <p:nvPr/>
          </p:nvCxnSpPr>
          <p:spPr>
            <a:xfrm>
              <a:off x="4311197" y="3142695"/>
              <a:ext cx="0" cy="28630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CD33535-6E7F-4EB7-AC96-90B05608BA5D}"/>
                </a:ext>
              </a:extLst>
            </p:cNvPr>
            <p:cNvCxnSpPr>
              <a:cxnSpLocks/>
            </p:cNvCxnSpPr>
            <p:nvPr/>
          </p:nvCxnSpPr>
          <p:spPr>
            <a:xfrm>
              <a:off x="5076156" y="3133817"/>
              <a:ext cx="0" cy="28630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78D5DCE-7646-4F15-A022-026AD5C88D51}"/>
                </a:ext>
              </a:extLst>
            </p:cNvPr>
            <p:cNvCxnSpPr>
              <a:cxnSpLocks/>
            </p:cNvCxnSpPr>
            <p:nvPr/>
          </p:nvCxnSpPr>
          <p:spPr>
            <a:xfrm>
              <a:off x="5910656" y="3132708"/>
              <a:ext cx="0" cy="28630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961642F-3F5F-4696-A8D3-C0E2FD06EE1D}"/>
                </a:ext>
              </a:extLst>
            </p:cNvPr>
            <p:cNvCxnSpPr>
              <a:cxnSpLocks/>
            </p:cNvCxnSpPr>
            <p:nvPr/>
          </p:nvCxnSpPr>
          <p:spPr>
            <a:xfrm>
              <a:off x="6702249" y="3133817"/>
              <a:ext cx="0" cy="28630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F75169F-562C-401F-985E-2C8409A9805E}"/>
                </a:ext>
              </a:extLst>
            </p:cNvPr>
            <p:cNvCxnSpPr>
              <a:cxnSpLocks/>
            </p:cNvCxnSpPr>
            <p:nvPr/>
          </p:nvCxnSpPr>
          <p:spPr>
            <a:xfrm>
              <a:off x="7413942" y="3132708"/>
              <a:ext cx="0" cy="28630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3A5EEF1E-FC18-457B-A57C-458DE89AFE29}"/>
                </a:ext>
              </a:extLst>
            </p:cNvPr>
            <p:cNvCxnSpPr>
              <a:cxnSpLocks/>
            </p:cNvCxnSpPr>
            <p:nvPr/>
          </p:nvCxnSpPr>
          <p:spPr>
            <a:xfrm>
              <a:off x="8125635" y="3142695"/>
              <a:ext cx="0" cy="28630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7C6DA49-325D-4B26-911D-BE341EAD1E35}"/>
                </a:ext>
              </a:extLst>
            </p:cNvPr>
            <p:cNvSpPr txBox="1"/>
            <p:nvPr/>
          </p:nvSpPr>
          <p:spPr>
            <a:xfrm>
              <a:off x="2596034" y="3459978"/>
              <a:ext cx="2728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o-RO" dirty="0"/>
                <a:t>1</a:t>
              </a:r>
              <a:endParaRPr lang="en-US" dirty="0"/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E0F9B648-9FA4-4185-9F40-0C0CBC344BEE}"/>
                </a:ext>
              </a:extLst>
            </p:cNvPr>
            <p:cNvCxnSpPr>
              <a:cxnSpLocks/>
            </p:cNvCxnSpPr>
            <p:nvPr/>
          </p:nvCxnSpPr>
          <p:spPr>
            <a:xfrm>
              <a:off x="3510434" y="3132707"/>
              <a:ext cx="0" cy="28630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FDEDBCD-CE55-4F67-B530-0B25F73F01D2}"/>
                </a:ext>
              </a:extLst>
            </p:cNvPr>
            <p:cNvSpPr txBox="1"/>
            <p:nvPr/>
          </p:nvSpPr>
          <p:spPr>
            <a:xfrm>
              <a:off x="4161156" y="3476639"/>
              <a:ext cx="3064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o-RO" dirty="0"/>
                <a:t>3</a:t>
              </a:r>
              <a:endParaRPr lang="en-US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E87C421-629B-4915-9F4D-CE8A3E645198}"/>
                </a:ext>
              </a:extLst>
            </p:cNvPr>
            <p:cNvSpPr txBox="1"/>
            <p:nvPr/>
          </p:nvSpPr>
          <p:spPr>
            <a:xfrm>
              <a:off x="3358034" y="3476639"/>
              <a:ext cx="3000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o-RO" dirty="0"/>
                <a:t>2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EE62B51-283C-4C78-9FC9-893CC40369D8}"/>
                </a:ext>
              </a:extLst>
            </p:cNvPr>
            <p:cNvSpPr txBox="1"/>
            <p:nvPr/>
          </p:nvSpPr>
          <p:spPr>
            <a:xfrm>
              <a:off x="4926115" y="3490844"/>
              <a:ext cx="3000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o-RO" dirty="0"/>
                <a:t>4</a:t>
              </a:r>
              <a:endParaRPr lang="en-US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106D81E-5D09-4E75-A4D5-C59AFCDB4678}"/>
                </a:ext>
              </a:extLst>
            </p:cNvPr>
            <p:cNvSpPr txBox="1"/>
            <p:nvPr/>
          </p:nvSpPr>
          <p:spPr>
            <a:xfrm>
              <a:off x="6530080" y="3491582"/>
              <a:ext cx="309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o-RO" dirty="0"/>
                <a:t>6</a:t>
              </a:r>
              <a:endParaRPr lang="en-US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8E86FB4-32A0-4692-99B2-1D7468D0E7CC}"/>
                </a:ext>
              </a:extLst>
            </p:cNvPr>
            <p:cNvSpPr txBox="1"/>
            <p:nvPr/>
          </p:nvSpPr>
          <p:spPr>
            <a:xfrm>
              <a:off x="5775854" y="3491146"/>
              <a:ext cx="3080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o-RO" dirty="0"/>
                <a:t>5</a:t>
              </a:r>
              <a:endParaRPr lang="en-US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7CA860B-D20C-4C82-9840-EC35C86D7018}"/>
                </a:ext>
              </a:extLst>
            </p:cNvPr>
            <p:cNvSpPr txBox="1"/>
            <p:nvPr/>
          </p:nvSpPr>
          <p:spPr>
            <a:xfrm>
              <a:off x="7965246" y="3491582"/>
              <a:ext cx="3080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o-RO" dirty="0"/>
                <a:t>8</a:t>
              </a:r>
              <a:endParaRPr lang="en-US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3E9F72D-2787-4142-A2AB-71344746FCEB}"/>
                </a:ext>
              </a:extLst>
            </p:cNvPr>
            <p:cNvSpPr txBox="1"/>
            <p:nvPr/>
          </p:nvSpPr>
          <p:spPr>
            <a:xfrm>
              <a:off x="7249805" y="3495136"/>
              <a:ext cx="2744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o-RO" dirty="0"/>
                <a:t>7</a:t>
              </a:r>
              <a:endParaRPr lang="en-US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EAE3DA7-65CA-44FD-ADAA-37300F32D992}"/>
                </a:ext>
              </a:extLst>
            </p:cNvPr>
            <p:cNvSpPr txBox="1"/>
            <p:nvPr/>
          </p:nvSpPr>
          <p:spPr>
            <a:xfrm>
              <a:off x="8715538" y="3486258"/>
              <a:ext cx="309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o-RO" dirty="0"/>
                <a:t>9</a:t>
              </a:r>
              <a:endParaRPr lang="en-US" dirty="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18EE7B4-06F9-4D11-BCC2-DAC671BFD859}"/>
                </a:ext>
              </a:extLst>
            </p:cNvPr>
            <p:cNvSpPr txBox="1"/>
            <p:nvPr/>
          </p:nvSpPr>
          <p:spPr>
            <a:xfrm>
              <a:off x="5670373" y="2685798"/>
              <a:ext cx="4683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o-RO" dirty="0"/>
                <a:t>SM</a:t>
              </a:r>
              <a:endParaRPr lang="en-US" dirty="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49F57D1-DA53-4F9F-85EB-68F52D0EDD9E}"/>
                </a:ext>
              </a:extLst>
            </p:cNvPr>
            <p:cNvSpPr txBox="1"/>
            <p:nvPr/>
          </p:nvSpPr>
          <p:spPr>
            <a:xfrm>
              <a:off x="2573454" y="2697952"/>
              <a:ext cx="3113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o-RO" dirty="0"/>
                <a:t>U</a:t>
              </a:r>
              <a:endParaRPr lang="en-US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67EE259-4A19-4067-A288-F3A0717AF06D}"/>
                </a:ext>
              </a:extLst>
            </p:cNvPr>
            <p:cNvSpPr txBox="1"/>
            <p:nvPr/>
          </p:nvSpPr>
          <p:spPr>
            <a:xfrm>
              <a:off x="4004238" y="2690548"/>
              <a:ext cx="6126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o-RO" dirty="0"/>
                <a:t>QMV</a:t>
              </a:r>
              <a:endParaRPr lang="en-US" dirty="0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EBD17B8-A186-4DD0-96AA-758F3E5E7470}"/>
                </a:ext>
              </a:extLst>
            </p:cNvPr>
            <p:cNvSpPr txBox="1"/>
            <p:nvPr/>
          </p:nvSpPr>
          <p:spPr>
            <a:xfrm>
              <a:off x="1153366" y="2686901"/>
              <a:ext cx="4771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o-RO" dirty="0"/>
                <a:t>SQ</a:t>
              </a:r>
              <a:endParaRPr lang="en-US" dirty="0"/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7A7A4D8B-5329-40A0-9629-DDF1A9A4A112}"/>
              </a:ext>
            </a:extLst>
          </p:cNvPr>
          <p:cNvSpPr txBox="1"/>
          <p:nvPr/>
        </p:nvSpPr>
        <p:spPr>
          <a:xfrm>
            <a:off x="4400330" y="4326104"/>
            <a:ext cx="2249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INTEGRARE EUROPEANĂ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38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C6FF9-0945-4A15-B1EC-BF8FC9231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dirty="0"/>
              <a:t>Suportul de curs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0B5C973-D60A-4D95-B1B2-6301A50EA0D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94" y="2063750"/>
            <a:ext cx="2336761" cy="3311525"/>
          </a:xfrm>
        </p:spPr>
      </p:pic>
    </p:spTree>
    <p:extLst>
      <p:ext uri="{BB962C8B-B14F-4D97-AF65-F5344CB8AC3E}">
        <p14:creationId xmlns:p14="http://schemas.microsoft.com/office/powerpoint/2010/main" val="13016496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271</TotalTime>
  <Words>265</Words>
  <Application>Microsoft Office PowerPoint</Application>
  <PresentationFormat>Widescreen</PresentationFormat>
  <Paragraphs>52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Impact</vt:lpstr>
      <vt:lpstr>Wingdings</vt:lpstr>
      <vt:lpstr>Main Event</vt:lpstr>
      <vt:lpstr>Principali, agenți și Curtea de Justiție</vt:lpstr>
      <vt:lpstr>Suportul de curs</vt:lpstr>
      <vt:lpstr>Ce a făcut Curtea de justiție?</vt:lpstr>
      <vt:lpstr>Problema principal-agent</vt:lpstr>
      <vt:lpstr>Cât de mare este riscul de derapaj?</vt:lpstr>
      <vt:lpstr>Dovada empirică ce ne spune?</vt:lpstr>
      <vt:lpstr>Un model spațial al politicii UE</vt:lpstr>
      <vt:lpstr>Suportul de curs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Principali, agenți și Curtea de Justiție</dc:title>
  <dc:creator>Diego</dc:creator>
  <cp:lastModifiedBy>Diego</cp:lastModifiedBy>
  <cp:revision>23</cp:revision>
  <dcterms:created xsi:type="dcterms:W3CDTF">2018-11-27T11:49:07Z</dcterms:created>
  <dcterms:modified xsi:type="dcterms:W3CDTF">2018-11-28T22:59:31Z</dcterms:modified>
</cp:coreProperties>
</file>