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57" r:id="rId1"/>
  </p:sldMasterIdLst>
  <p:sldIdLst>
    <p:sldId id="256" r:id="rId2"/>
    <p:sldId id="261" r:id="rId3"/>
    <p:sldId id="258" r:id="rId4"/>
    <p:sldId id="266" r:id="rId5"/>
    <p:sldId id="263" r:id="rId6"/>
    <p:sldId id="260" r:id="rId7"/>
    <p:sldId id="264" r:id="rId8"/>
    <p:sldId id="265" r:id="rId9"/>
    <p:sldId id="262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6" d="100"/>
          <a:sy n="86" d="100"/>
        </p:scale>
        <p:origin x="56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Brickwork-HD-R1a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 useBgFill="1">
        <p:nvSpPr>
          <p:cNvPr id="12" name="Freeform 11"/>
          <p:cNvSpPr/>
          <p:nvPr/>
        </p:nvSpPr>
        <p:spPr>
          <a:xfrm>
            <a:off x="-15875" y="0"/>
            <a:ext cx="11683810" cy="6588125"/>
          </a:xfrm>
          <a:custGeom>
            <a:avLst/>
            <a:gdLst/>
            <a:ahLst/>
            <a:cxnLst/>
            <a:rect l="l" t="t" r="r" b="b"/>
            <a:pathLst>
              <a:path w="11683810" h="6588125">
                <a:moveTo>
                  <a:pt x="0" y="0"/>
                </a:moveTo>
                <a:lnTo>
                  <a:pt x="11318691" y="0"/>
                </a:lnTo>
                <a:lnTo>
                  <a:pt x="11683810" y="5976938"/>
                </a:lnTo>
                <a:lnTo>
                  <a:pt x="15875" y="6588125"/>
                </a:lnTo>
                <a:cubicBezTo>
                  <a:pt x="10583" y="4386792"/>
                  <a:pt x="5292" y="2185458"/>
                  <a:pt x="0" y="0"/>
                </a:cubicBezTo>
                <a:close/>
              </a:path>
            </a:pathLst>
          </a:custGeom>
          <a:ln>
            <a:noFill/>
          </a:ln>
          <a:effectLst>
            <a:outerShdw blurRad="101600" dist="152400" dir="4380000" algn="tl" rotWithShape="0">
              <a:srgbClr val="000000">
                <a:alpha val="43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4" name="Freeform 13"/>
          <p:cNvSpPr/>
          <p:nvPr/>
        </p:nvSpPr>
        <p:spPr>
          <a:xfrm>
            <a:off x="0" y="4282257"/>
            <a:ext cx="11329257" cy="2028845"/>
          </a:xfrm>
          <a:custGeom>
            <a:avLst/>
            <a:gdLst/>
            <a:ahLst/>
            <a:cxnLst/>
            <a:rect l="l" t="t" r="r" b="b"/>
            <a:pathLst>
              <a:path w="11329257" h="2028845">
                <a:moveTo>
                  <a:pt x="0" y="588520"/>
                </a:moveTo>
                <a:lnTo>
                  <a:pt x="11244075" y="0"/>
                </a:lnTo>
                <a:lnTo>
                  <a:pt x="11329257" y="1424838"/>
                </a:lnTo>
                <a:lnTo>
                  <a:pt x="0" y="2028845"/>
                </a:lnTo>
                <a:lnTo>
                  <a:pt x="0" y="588520"/>
                </a:lnTo>
                <a:close/>
              </a:path>
            </a:pathLst>
          </a:cu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6" name="Freeform 25"/>
          <p:cNvSpPr/>
          <p:nvPr/>
        </p:nvSpPr>
        <p:spPr>
          <a:xfrm>
            <a:off x="0" y="0"/>
            <a:ext cx="8719579" cy="456877"/>
          </a:xfrm>
          <a:custGeom>
            <a:avLst/>
            <a:gdLst/>
            <a:ahLst/>
            <a:cxnLst/>
            <a:rect l="l" t="t" r="r" b="b"/>
            <a:pathLst>
              <a:path w="8719579" h="456877">
                <a:moveTo>
                  <a:pt x="0" y="0"/>
                </a:moveTo>
                <a:lnTo>
                  <a:pt x="8719579" y="0"/>
                </a:lnTo>
                <a:lnTo>
                  <a:pt x="0" y="456877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5" name="Freeform 14"/>
          <p:cNvSpPr/>
          <p:nvPr/>
        </p:nvSpPr>
        <p:spPr>
          <a:xfrm rot="21420000">
            <a:off x="-161800" y="293317"/>
            <a:ext cx="11367116" cy="5751804"/>
          </a:xfrm>
          <a:custGeom>
            <a:avLst/>
            <a:gdLst/>
            <a:ahLst/>
            <a:cxnLst/>
            <a:rect l="l" t="t" r="r" b="b"/>
            <a:pathLst>
              <a:path w="11367116" h="5751804">
                <a:moveTo>
                  <a:pt x="11346705" y="0"/>
                </a:moveTo>
                <a:cubicBezTo>
                  <a:pt x="11353509" y="1915114"/>
                  <a:pt x="11360312" y="3830229"/>
                  <a:pt x="11367116" y="5745343"/>
                </a:cubicBezTo>
                <a:lnTo>
                  <a:pt x="0" y="5751804"/>
                </a:lnTo>
              </a:path>
            </a:pathLst>
          </a:custGeom>
          <a:ln w="82550">
            <a:solidFill>
              <a:schemeClr val="tx1">
                <a:lumMod val="50000"/>
                <a:lumOff val="50000"/>
              </a:schemeClr>
            </a:solidFill>
            <a:miter lim="800000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21420000">
            <a:off x="891201" y="662656"/>
            <a:ext cx="9755187" cy="2766528"/>
          </a:xfrm>
        </p:spPr>
        <p:txBody>
          <a:bodyPr anchor="b">
            <a:normAutofit/>
          </a:bodyPr>
          <a:lstStyle>
            <a:lvl1pPr algn="r">
              <a:defRPr sz="8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21420000">
            <a:off x="983062" y="3505209"/>
            <a:ext cx="9755187" cy="550333"/>
          </a:xfrm>
        </p:spPr>
        <p:txBody>
          <a:bodyPr anchor="t">
            <a:noAutofit/>
          </a:bodyPr>
          <a:lstStyle>
            <a:lvl1pPr marL="0" indent="0" algn="r">
              <a:buNone/>
              <a:defRPr sz="28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21420000">
            <a:off x="4948541" y="4578463"/>
            <a:ext cx="6143653" cy="1163112"/>
          </a:xfrm>
        </p:spPr>
        <p:txBody>
          <a:bodyPr/>
          <a:lstStyle>
            <a:lvl1pPr algn="ctr">
              <a:defRPr sz="54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A1501327-5090-4D7A-A410-BFC5DA8AE7F8}" type="datetimeFigureOut">
              <a:rPr lang="en-US" smtClean="0"/>
              <a:t>05-Dec-18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 rot="21420000">
            <a:off x="-5560" y="4883024"/>
            <a:ext cx="4047239" cy="1195538"/>
          </a:xfrm>
        </p:spPr>
        <p:txBody>
          <a:bodyPr vert="horz" lIns="91440" tIns="45720" rIns="91440" bIns="45720" rtlCol="0" anchor="ctr"/>
          <a:lstStyle>
            <a:lvl1pPr algn="r">
              <a:defRPr lang="en-US" sz="5400" dirty="0"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21420000">
            <a:off x="9851758" y="3832648"/>
            <a:ext cx="907186" cy="498470"/>
          </a:xfrm>
        </p:spPr>
        <p:txBody>
          <a:bodyPr/>
          <a:lstStyle>
            <a:lvl1pPr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F3EF7FCA-9654-4213-BC1E-FCAC75E8CA86}" type="slidenum">
              <a:rPr lang="en-US" smtClean="0"/>
              <a:t>‹#›</a:t>
            </a:fld>
            <a:endParaRPr lang="en-US"/>
          </a:p>
        </p:txBody>
      </p:sp>
      <p:sp>
        <p:nvSpPr>
          <p:cNvPr id="25" name="5-Point Star 24"/>
          <p:cNvSpPr/>
          <p:nvPr/>
        </p:nvSpPr>
        <p:spPr>
          <a:xfrm rot="21420000">
            <a:off x="4221385" y="5111356"/>
            <a:ext cx="515386" cy="515386"/>
          </a:xfrm>
          <a:prstGeom prst="star5">
            <a:avLst>
              <a:gd name="adj" fmla="val 26693"/>
              <a:gd name="hf" fmla="val 105146"/>
              <a:gd name="vf" fmla="val 110557"/>
            </a:avLst>
          </a:prstGeom>
          <a:solidFill>
            <a:schemeClr val="tx1">
              <a:alpha val="4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3193849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4106333"/>
            <a:ext cx="10394708" cy="58884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5801" y="685799"/>
            <a:ext cx="10392513" cy="3194903"/>
          </a:xfr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780" y="4702923"/>
            <a:ext cx="10394728" cy="682472"/>
          </a:xfrm>
        </p:spPr>
        <p:txBody>
          <a:bodyPr anchor="t"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501327-5090-4D7A-A410-BFC5DA8AE7F8}" type="datetimeFigureOut">
              <a:rPr lang="en-US" smtClean="0"/>
              <a:t>05-Dec-18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EF7FCA-9654-4213-BC1E-FCAC75E8CA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58333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902" cy="3194903"/>
          </a:xfrm>
        </p:spPr>
        <p:txBody>
          <a:bodyPr anchor="ctr">
            <a:normAutofit/>
          </a:bodyPr>
          <a:lstStyle>
            <a:lvl1pPr algn="ctr"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779" y="4106333"/>
            <a:ext cx="10394729" cy="1273606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501327-5090-4D7A-A410-BFC5DA8AE7F8}" type="datetimeFigureOut">
              <a:rPr lang="en-US" smtClean="0"/>
              <a:t>05-Dec-18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EF7FCA-9654-4213-BC1E-FCAC75E8CA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298251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1732" y="685800"/>
            <a:ext cx="9525020" cy="2916704"/>
          </a:xfrm>
        </p:spPr>
        <p:txBody>
          <a:bodyPr anchor="ctr">
            <a:normAutofit/>
          </a:bodyPr>
          <a:lstStyle>
            <a:lvl1pPr algn="ctr"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550264" y="3610032"/>
            <a:ext cx="8667956" cy="377768"/>
          </a:xfrm>
        </p:spPr>
        <p:txBody>
          <a:bodyPr anchor="t">
            <a:normAutofit/>
          </a:bodyPr>
          <a:lstStyle>
            <a:lvl1pPr marL="0" indent="0" algn="r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1" y="4106334"/>
            <a:ext cx="10396882" cy="1268252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501327-5090-4D7A-A410-BFC5DA8AE7F8}" type="datetimeFigureOut">
              <a:rPr lang="en-US" smtClean="0"/>
              <a:t>05-Dec-18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EF7FCA-9654-4213-BC1E-FCAC75E8CA86}" type="slidenum">
              <a:rPr lang="en-US" smtClean="0"/>
              <a:t>‹#›</a:t>
            </a:fld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>
            <a:off x="685801" y="89262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473083" y="292282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40328592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723854"/>
            <a:ext cx="10394707" cy="2511835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4247468"/>
            <a:ext cx="10394707" cy="114064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501327-5090-4D7A-A410-BFC5DA8AE7F8}" type="datetimeFigureOut">
              <a:rPr lang="en-US" smtClean="0"/>
              <a:t>05-Dec-18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EF7FCA-9654-4213-BC1E-FCAC75E8CA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351816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85802" y="685800"/>
            <a:ext cx="10394706" cy="1151965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802" y="206339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802" y="2639658"/>
            <a:ext cx="3310128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34622" y="206339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234621" y="2639658"/>
            <a:ext cx="3310128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770380" y="206339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770380" y="2639658"/>
            <a:ext cx="3310128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501327-5090-4D7A-A410-BFC5DA8AE7F8}" type="datetimeFigureOut">
              <a:rPr lang="en-US" smtClean="0"/>
              <a:t>05-Dec-18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EF7FCA-9654-4213-BC1E-FCAC75E8CA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399937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151965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91840" y="381302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5780" y="2063395"/>
            <a:ext cx="3310128" cy="1536725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91840" y="4389287"/>
            <a:ext cx="3310128" cy="98529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37410" y="381302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235999" y="2063395"/>
            <a:ext cx="3310128" cy="1535237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235999" y="4389286"/>
            <a:ext cx="3310128" cy="98530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768944" y="381302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768819" y="2063394"/>
            <a:ext cx="3310128" cy="1537196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768819" y="4389284"/>
            <a:ext cx="3310128" cy="985302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501327-5090-4D7A-A410-BFC5DA8AE7F8}" type="datetimeFigureOut">
              <a:rPr lang="en-US" smtClean="0"/>
              <a:t>05-Dec-18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EF7FCA-9654-4213-BC1E-FCAC75E8CA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791610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685800" y="2063396"/>
            <a:ext cx="10394707" cy="3311190"/>
          </a:xfrm>
        </p:spPr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501327-5090-4D7A-A410-BFC5DA8AE7F8}" type="datetimeFigureOut">
              <a:rPr lang="en-US" smtClean="0"/>
              <a:t>05-Dec-18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EF7FCA-9654-4213-BC1E-FCAC75E8CA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322244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15862" y="685800"/>
            <a:ext cx="2264646" cy="4688785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685800" y="685800"/>
            <a:ext cx="7904431" cy="4688785"/>
          </a:xfrm>
        </p:spPr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501327-5090-4D7A-A410-BFC5DA8AE7F8}" type="datetimeFigureOut">
              <a:rPr lang="en-US" smtClean="0"/>
              <a:t>05-Dec-18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EF7FCA-9654-4213-BC1E-FCAC75E8CA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295040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501327-5090-4D7A-A410-BFC5DA8AE7F8}" type="datetimeFigureOut">
              <a:rPr lang="en-US" smtClean="0"/>
              <a:t>05-Dec-18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EF7FCA-9654-4213-BC1E-FCAC75E8CA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80503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800" y="2063396"/>
            <a:ext cx="10394707" cy="3311189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501327-5090-4D7A-A410-BFC5DA8AE7F8}" type="datetimeFigureOut">
              <a:rPr lang="en-US" smtClean="0"/>
              <a:t>05-Dec-18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EF7FCA-9654-4213-BC1E-FCAC75E8CA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03788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4707" cy="3193487"/>
          </a:xfrm>
        </p:spPr>
        <p:txBody>
          <a:bodyPr anchor="b">
            <a:normAutofit/>
          </a:bodyPr>
          <a:lstStyle>
            <a:lvl1pPr algn="l"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3742267"/>
            <a:ext cx="10394707" cy="1639614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501327-5090-4D7A-A410-BFC5DA8AE7F8}" type="datetimeFigureOut">
              <a:rPr lang="en-US" smtClean="0"/>
              <a:t>05-Dec-18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EF7FCA-9654-4213-BC1E-FCAC75E8CA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76598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15814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800" y="2063396"/>
            <a:ext cx="5088714" cy="3311189"/>
          </a:xfrm>
        </p:spPr>
        <p:txBody>
          <a:bodyPr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5993971" y="2063396"/>
            <a:ext cx="5086538" cy="3311189"/>
          </a:xfrm>
        </p:spPr>
        <p:txBody>
          <a:bodyPr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501327-5090-4D7A-A410-BFC5DA8AE7F8}" type="datetimeFigureOut">
              <a:rPr lang="en-US" smtClean="0"/>
              <a:t>05-Dec-18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EF7FCA-9654-4213-BC1E-FCAC75E8CA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13170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4707" cy="115814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8356" y="2063396"/>
            <a:ext cx="4856158" cy="679994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685802" y="2861733"/>
            <a:ext cx="5088712" cy="2512852"/>
          </a:xfrm>
        </p:spPr>
        <p:txBody>
          <a:bodyPr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8191" y="2063396"/>
            <a:ext cx="4864491" cy="679994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5993969" y="2861733"/>
            <a:ext cx="5088713" cy="2512852"/>
          </a:xfrm>
        </p:spPr>
        <p:txBody>
          <a:bodyPr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501327-5090-4D7A-A410-BFC5DA8AE7F8}" type="datetimeFigureOut">
              <a:rPr lang="en-US" smtClean="0"/>
              <a:t>05-Dec-18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EF7FCA-9654-4213-BC1E-FCAC75E8CA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04631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501327-5090-4D7A-A410-BFC5DA8AE7F8}" type="datetimeFigureOut">
              <a:rPr lang="en-US" smtClean="0"/>
              <a:t>05-Dec-18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EF7FCA-9654-4213-BC1E-FCAC75E8CA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11838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501327-5090-4D7A-A410-BFC5DA8AE7F8}" type="datetimeFigureOut">
              <a:rPr lang="en-US" smtClean="0"/>
              <a:t>05-Dec-18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EF7FCA-9654-4213-BC1E-FCAC75E8CA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86213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3643" y="685800"/>
            <a:ext cx="4126860" cy="2023252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46132" y="685800"/>
            <a:ext cx="6034375" cy="4688785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93642" y="2709052"/>
            <a:ext cx="4126861" cy="2665533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501327-5090-4D7A-A410-BFC5DA8AE7F8}" type="datetimeFigureOut">
              <a:rPr lang="en-US" smtClean="0"/>
              <a:t>05-Dec-18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EF7FCA-9654-4213-BC1E-FCAC75E8CA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01969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85800"/>
            <a:ext cx="6345302" cy="2023252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82362" y="0"/>
            <a:ext cx="3598146" cy="5071533"/>
          </a:xfr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1" y="2709052"/>
            <a:ext cx="6345301" cy="2362481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501327-5090-4D7A-A410-BFC5DA8AE7F8}" type="datetimeFigureOut">
              <a:rPr lang="en-US" smtClean="0"/>
              <a:t>05-Dec-18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EF7FCA-9654-4213-BC1E-FCAC75E8CA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57586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jp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Brickwork-HD-R1a.jpg"/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10" name="Group 9"/>
          <p:cNvGrpSpPr/>
          <p:nvPr/>
        </p:nvGrpSpPr>
        <p:grpSpPr>
          <a:xfrm>
            <a:off x="-25397" y="0"/>
            <a:ext cx="12005350" cy="6644081"/>
            <a:chOff x="-25397" y="0"/>
            <a:chExt cx="12005350" cy="6644081"/>
          </a:xfrm>
        </p:grpSpPr>
        <p:sp useBgFill="1">
          <p:nvSpPr>
            <p:cNvPr id="11" name="Rectangle 10"/>
            <p:cNvSpPr/>
            <p:nvPr/>
          </p:nvSpPr>
          <p:spPr>
            <a:xfrm>
              <a:off x="1" y="0"/>
              <a:ext cx="11979952" cy="6644081"/>
            </a:xfrm>
            <a:prstGeom prst="rect">
              <a:avLst/>
            </a:prstGeom>
            <a:ln>
              <a:noFill/>
            </a:ln>
            <a:effectLst>
              <a:outerShdw blurRad="98425" dist="76200" dir="4380000" algn="tl" rotWithShape="0">
                <a:srgbClr val="000000">
                  <a:alpha val="68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-25397" y="0"/>
              <a:ext cx="11773291" cy="6419514"/>
            </a:xfrm>
            <a:custGeom>
              <a:avLst/>
              <a:gdLst/>
              <a:ahLst/>
              <a:cxnLst/>
              <a:rect l="l" t="t" r="r" b="b"/>
              <a:pathLst>
                <a:path w="11773291" h="6419514">
                  <a:moveTo>
                    <a:pt x="11750059" y="0"/>
                  </a:moveTo>
                  <a:lnTo>
                    <a:pt x="11773291" y="6419514"/>
                  </a:lnTo>
                  <a:lnTo>
                    <a:pt x="0" y="6411047"/>
                  </a:lnTo>
                </a:path>
              </a:pathLst>
            </a:custGeom>
            <a:ln w="82550">
              <a:solidFill>
                <a:schemeClr val="tx1">
                  <a:lumMod val="50000"/>
                  <a:lumOff val="50000"/>
                </a:schemeClr>
              </a:solidFill>
              <a:miter lim="800000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sp>
        <p:sp>
          <p:nvSpPr>
            <p:cNvPr id="13" name="Rectangle 12"/>
            <p:cNvSpPr/>
            <p:nvPr/>
          </p:nvSpPr>
          <p:spPr>
            <a:xfrm>
              <a:off x="1" y="5600215"/>
              <a:ext cx="11706512" cy="780581"/>
            </a:xfrm>
            <a:prstGeom prst="rect">
              <a:avLst/>
            </a:prstGeom>
            <a:gradFill flip="none" rotWithShape="1">
              <a:gsLst>
                <a:gs pos="34000">
                  <a:schemeClr val="accent1"/>
                </a:gs>
                <a:gs pos="100000">
                  <a:schemeClr val="accent1">
                    <a:lumMod val="5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1519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063396"/>
            <a:ext cx="10396883" cy="331118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98083" y="5757334"/>
            <a:ext cx="3784600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2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A1501327-5090-4D7A-A410-BFC5DA8AE7F8}" type="datetimeFigureOut">
              <a:rPr lang="en-US" smtClean="0"/>
              <a:t>05-Dec-18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1" y="5757334"/>
            <a:ext cx="5499719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2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287121" y="5757334"/>
            <a:ext cx="907186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32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F3EF7FCA-9654-4213-BC1E-FCAC75E8CA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31945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8" r:id="rId1"/>
    <p:sldLayoutId id="2147483859" r:id="rId2"/>
    <p:sldLayoutId id="2147483860" r:id="rId3"/>
    <p:sldLayoutId id="2147483861" r:id="rId4"/>
    <p:sldLayoutId id="2147483862" r:id="rId5"/>
    <p:sldLayoutId id="2147483863" r:id="rId6"/>
    <p:sldLayoutId id="2147483864" r:id="rId7"/>
    <p:sldLayoutId id="2147483865" r:id="rId8"/>
    <p:sldLayoutId id="2147483866" r:id="rId9"/>
    <p:sldLayoutId id="2147483867" r:id="rId10"/>
    <p:sldLayoutId id="2147483868" r:id="rId11"/>
    <p:sldLayoutId id="2147483869" r:id="rId12"/>
    <p:sldLayoutId id="2147483870" r:id="rId13"/>
    <p:sldLayoutId id="2147483871" r:id="rId14"/>
    <p:sldLayoutId id="2147483872" r:id="rId15"/>
    <p:sldLayoutId id="2147483873" r:id="rId16"/>
    <p:sldLayoutId id="2147483874" r:id="rId17"/>
    <p:sldLayoutId id="2147483875" r:id="rId1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kern="1200" cap="all" baseline="0">
          <a:solidFill>
            <a:schemeClr val="accent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131C1D-3F6A-4FA5-8DED-640C9C90A68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o-RO" dirty="0"/>
              <a:t>Ciclul</a:t>
            </a:r>
            <a:r>
              <a:rPr lang="en-US" dirty="0"/>
              <a:t> politic-</a:t>
            </a:r>
            <a:r>
              <a:rPr lang="ro-RO" dirty="0"/>
              <a:t>economic</a:t>
            </a:r>
            <a:r>
              <a:rPr lang="en-US" dirty="0"/>
              <a:t> </a:t>
            </a:r>
            <a:r>
              <a:rPr lang="ro-RO" dirty="0"/>
              <a:t>și Pactul de Stabilitate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E11452B-BBEC-49D6-9B40-6D770EE0CB0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o-RO"/>
              <a:t>Alegeri Raționali: să înțelegem conflictele, instituțiile și politicile Uniunii Europene</a:t>
            </a:r>
          </a:p>
        </p:txBody>
      </p:sp>
    </p:spTree>
    <p:extLst>
      <p:ext uri="{BB962C8B-B14F-4D97-AF65-F5344CB8AC3E}">
        <p14:creationId xmlns:p14="http://schemas.microsoft.com/office/powerpoint/2010/main" val="32354743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0C6FF9-0945-4A15-B1EC-BF8FC9231F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o-RO" dirty="0"/>
              <a:t>Suportul de curs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80B5C973-D60A-4D95-B1B2-6301A50EA0D0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4894" y="2063750"/>
            <a:ext cx="2336761" cy="3311525"/>
          </a:xfrm>
        </p:spPr>
      </p:pic>
    </p:spTree>
    <p:extLst>
      <p:ext uri="{BB962C8B-B14F-4D97-AF65-F5344CB8AC3E}">
        <p14:creationId xmlns:p14="http://schemas.microsoft.com/office/powerpoint/2010/main" val="8641385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1C61E2-3AD8-4B21-82D4-33CA1C2277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o-RO" dirty="0"/>
              <a:t>Ce ESTE CICLUL ECONOMIC?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06EB9E-1136-4BB3-8D01-8A202AA1FF2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o-RO" dirty="0"/>
              <a:t>Faze</a:t>
            </a:r>
          </a:p>
          <a:p>
            <a:r>
              <a:rPr lang="ro-RO" dirty="0"/>
              <a:t>CAUZE</a:t>
            </a:r>
          </a:p>
          <a:p>
            <a:pPr lvl="1"/>
            <a:r>
              <a:rPr lang="ro-RO" dirty="0"/>
              <a:t>Șocuri</a:t>
            </a:r>
          </a:p>
          <a:p>
            <a:pPr lvl="2"/>
            <a:r>
              <a:rPr lang="ro-RO" dirty="0"/>
              <a:t>Ciclul economic real – Productivitate</a:t>
            </a:r>
          </a:p>
          <a:p>
            <a:pPr lvl="2"/>
            <a:r>
              <a:rPr lang="ro-RO" dirty="0"/>
              <a:t>Ciclul economic politic-electoral</a:t>
            </a:r>
          </a:p>
          <a:p>
            <a:pPr lvl="1"/>
            <a:r>
              <a:rPr lang="ro-RO" dirty="0"/>
              <a:t>Mecanisme de propagare</a:t>
            </a:r>
          </a:p>
          <a:p>
            <a:pPr lvl="2"/>
            <a:r>
              <a:rPr lang="ro-RO" dirty="0"/>
              <a:t>Decizii de muncă-timp-liber</a:t>
            </a:r>
          </a:p>
          <a:p>
            <a:pPr lvl="2"/>
            <a:r>
              <a:rPr lang="ro-RO" dirty="0"/>
              <a:t>Decizii de consum, economisire și investiție</a:t>
            </a:r>
          </a:p>
        </p:txBody>
      </p:sp>
    </p:spTree>
    <p:extLst>
      <p:ext uri="{BB962C8B-B14F-4D97-AF65-F5344CB8AC3E}">
        <p14:creationId xmlns:p14="http://schemas.microsoft.com/office/powerpoint/2010/main" val="6678677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AC7696-1B7A-41D9-9281-DD0423E692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 dirty="0"/>
              <a:t>Efectul politicii fiscale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939AF9C-2EA5-4D12-9B71-69EC3EC1619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o-RO" dirty="0"/>
              <a:t>Efect multiplicator său de evicțiune?</a:t>
            </a:r>
          </a:p>
          <a:p>
            <a:pPr lvl="1"/>
            <a:r>
              <a:rPr lang="ro-RO" dirty="0"/>
              <a:t>Multiplicator</a:t>
            </a:r>
          </a:p>
          <a:p>
            <a:pPr lvl="1"/>
            <a:r>
              <a:rPr lang="ro-RO" dirty="0"/>
              <a:t>De evicțiune</a:t>
            </a:r>
          </a:p>
          <a:p>
            <a:r>
              <a:rPr lang="ro-RO" dirty="0"/>
              <a:t>Efect pe termen scurt si pe termen lung</a:t>
            </a:r>
          </a:p>
          <a:p>
            <a:pPr lvl="1"/>
            <a:r>
              <a:rPr lang="ro-RO" dirty="0"/>
              <a:t>Pe termen lung – EFECT nul sau negativ</a:t>
            </a:r>
          </a:p>
          <a:p>
            <a:pPr lvl="2"/>
            <a:r>
              <a:rPr lang="ro-RO" dirty="0"/>
              <a:t>Din cauza evicțiunii</a:t>
            </a:r>
          </a:p>
          <a:p>
            <a:pPr lvl="1"/>
            <a:r>
              <a:rPr lang="ro-RO" dirty="0"/>
              <a:t>Pe termen scurt – Efect pozitiv</a:t>
            </a:r>
          </a:p>
          <a:p>
            <a:pPr lvl="2"/>
            <a:r>
              <a:rPr lang="ro-RO" dirty="0"/>
              <a:t>Datorita Deciziei muncă-timp-liber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81229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04DA08-2D65-4519-8052-709C93546B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 dirty="0"/>
              <a:t>Ciclul economic politic-electoral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9948136-A158-409A-A425-29A98EE42E8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o-RO" dirty="0"/>
              <a:t>Ciclul oportunist</a:t>
            </a:r>
          </a:p>
          <a:p>
            <a:pPr lvl="1"/>
            <a:r>
              <a:rPr lang="ro-RO" dirty="0"/>
              <a:t>Înaintea alegerilor – Creșterea cheltuielii publice – Descreșterea impozitelor</a:t>
            </a:r>
          </a:p>
          <a:p>
            <a:pPr lvl="1"/>
            <a:r>
              <a:rPr lang="ro-RO" dirty="0"/>
              <a:t>Imediat după alegerilor – Creșterea impozitelor – Descreșterea cheltuielii publice</a:t>
            </a:r>
          </a:p>
          <a:p>
            <a:r>
              <a:rPr lang="ro-RO" dirty="0"/>
              <a:t>Ciclul de partide</a:t>
            </a:r>
          </a:p>
          <a:p>
            <a:pPr lvl="1"/>
            <a:r>
              <a:rPr lang="ro-RO" dirty="0"/>
              <a:t>Partide de stângă – Mai multă cheltuială publică</a:t>
            </a:r>
          </a:p>
          <a:p>
            <a:pPr lvl="1"/>
            <a:r>
              <a:rPr lang="ro-RO" dirty="0"/>
              <a:t>Partide de dreaptă – Mai mică cheltuială publică</a:t>
            </a:r>
          </a:p>
        </p:txBody>
      </p:sp>
    </p:spTree>
    <p:extLst>
      <p:ext uri="{BB962C8B-B14F-4D97-AF65-F5344CB8AC3E}">
        <p14:creationId xmlns:p14="http://schemas.microsoft.com/office/powerpoint/2010/main" val="36117026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F78F7D-841C-4B92-B0C9-4B3F59F0DC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 dirty="0"/>
              <a:t>Pactul de Stabilitate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3DF5B1F-4062-4912-84F9-77D1EA3C72A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o-RO" dirty="0"/>
              <a:t>Antecedente – Criteriile  de convergență</a:t>
            </a:r>
          </a:p>
          <a:p>
            <a:r>
              <a:rPr lang="ro-RO" dirty="0"/>
              <a:t>Criterii</a:t>
            </a:r>
          </a:p>
          <a:p>
            <a:pPr lvl="1"/>
            <a:r>
              <a:rPr lang="ro-RO" dirty="0"/>
              <a:t>Deficit</a:t>
            </a:r>
          </a:p>
          <a:p>
            <a:pPr lvl="1"/>
            <a:r>
              <a:rPr lang="ro-RO" dirty="0"/>
              <a:t>Datorie publică</a:t>
            </a:r>
          </a:p>
          <a:p>
            <a:r>
              <a:rPr lang="ro-RO" dirty="0"/>
              <a:t>Mecanisme</a:t>
            </a:r>
          </a:p>
          <a:p>
            <a:pPr lvl="1"/>
            <a:r>
              <a:rPr lang="ro-RO" dirty="0"/>
              <a:t>Preventiv</a:t>
            </a:r>
          </a:p>
          <a:p>
            <a:pPr lvl="1"/>
            <a:r>
              <a:rPr lang="ro-RO" dirty="0"/>
              <a:t>De corectare – Procedura de Deficit Excesiv</a:t>
            </a:r>
          </a:p>
        </p:txBody>
      </p:sp>
    </p:spTree>
    <p:extLst>
      <p:ext uri="{BB962C8B-B14F-4D97-AF65-F5344CB8AC3E}">
        <p14:creationId xmlns:p14="http://schemas.microsoft.com/office/powerpoint/2010/main" val="220872815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6CAF10-CEF8-4B08-8C73-593AE3862C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 dirty="0"/>
              <a:t>Procedura de Deficit Excesiv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7BE748-CD4B-4833-859D-A03DA4F6BE7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o-RO" dirty="0"/>
              <a:t>Merge?</a:t>
            </a:r>
          </a:p>
          <a:p>
            <a:r>
              <a:rPr lang="ro-RO" dirty="0"/>
              <a:t>Ar trebui să fie mai strict?</a:t>
            </a:r>
          </a:p>
          <a:p>
            <a:pPr lvl="1"/>
            <a:r>
              <a:rPr lang="ro-RO" dirty="0"/>
              <a:t>Criterii mai stricte?</a:t>
            </a:r>
          </a:p>
          <a:p>
            <a:pPr lvl="1"/>
            <a:r>
              <a:rPr lang="ro-RO" dirty="0"/>
              <a:t>Sancțiuni automate?</a:t>
            </a:r>
          </a:p>
          <a:p>
            <a:pPr lvl="1"/>
            <a:r>
              <a:rPr lang="ro-RO" dirty="0"/>
              <a:t>Sancțiuni cu majoritate simplă?</a:t>
            </a:r>
          </a:p>
          <a:p>
            <a:r>
              <a:rPr lang="ro-RO" dirty="0"/>
              <a:t>Ar trebui să fie mai flexibil?</a:t>
            </a:r>
          </a:p>
          <a:p>
            <a:pPr lvl="1"/>
            <a:r>
              <a:rPr lang="ro-RO" dirty="0"/>
              <a:t>Circumstanțe naționale?</a:t>
            </a:r>
          </a:p>
        </p:txBody>
      </p:sp>
    </p:spTree>
    <p:extLst>
      <p:ext uri="{BB962C8B-B14F-4D97-AF65-F5344CB8AC3E}">
        <p14:creationId xmlns:p14="http://schemas.microsoft.com/office/powerpoint/2010/main" val="140864881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C9F834-575C-47F9-B44D-5E4C9EBCCF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o-RO" dirty="0"/>
              <a:t>Pactul Fiscal European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D3A37D1-69EF-4808-81D4-256A90E0A98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o-RO" dirty="0"/>
              <a:t>Regula echilibrului bugetar</a:t>
            </a:r>
          </a:p>
          <a:p>
            <a:r>
              <a:rPr lang="ro-RO" dirty="0"/>
              <a:t>Regula frânei datoriei</a:t>
            </a:r>
          </a:p>
          <a:p>
            <a:r>
              <a:rPr lang="ro-RO" dirty="0"/>
              <a:t>Mecanismul automat de corectare</a:t>
            </a:r>
          </a:p>
          <a:p>
            <a:r>
              <a:rPr lang="ro-RO" dirty="0"/>
              <a:t>Programe de parteneriat economic</a:t>
            </a:r>
          </a:p>
          <a:p>
            <a:r>
              <a:rPr lang="ro-RO" dirty="0"/>
              <a:t>Coordonarea emiterii datoriei</a:t>
            </a:r>
          </a:p>
          <a:p>
            <a:r>
              <a:rPr lang="ro-RO" dirty="0"/>
              <a:t>Angajament să suporte mereu recomandările PDE</a:t>
            </a:r>
          </a:p>
          <a:p>
            <a:r>
              <a:rPr lang="ro-RO" dirty="0"/>
              <a:t>Transpunerea Regulii echilibrului bugetar și A </a:t>
            </a:r>
            <a:r>
              <a:rPr lang="ro-RO" dirty="0" err="1"/>
              <a:t>MecanismulUI</a:t>
            </a:r>
            <a:r>
              <a:rPr lang="ro-RO" dirty="0"/>
              <a:t> automat de corectare în sistemul juridic național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367592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0C6FF9-0945-4A15-B1EC-BF8FC9231F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o-RO" dirty="0"/>
              <a:t>Suportul de curs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80B5C973-D60A-4D95-B1B2-6301A50EA0D0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4894" y="2063750"/>
            <a:ext cx="2336761" cy="3311525"/>
          </a:xfrm>
        </p:spPr>
      </p:pic>
    </p:spTree>
    <p:extLst>
      <p:ext uri="{BB962C8B-B14F-4D97-AF65-F5344CB8AC3E}">
        <p14:creationId xmlns:p14="http://schemas.microsoft.com/office/powerpoint/2010/main" val="130164960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ain Event">
  <a:themeElements>
    <a:clrScheme name="Main Event">
      <a:dk1>
        <a:sysClr val="windowText" lastClr="000000"/>
      </a:dk1>
      <a:lt1>
        <a:sysClr val="window" lastClr="FFFFFF"/>
      </a:lt1>
      <a:dk2>
        <a:srgbClr val="424242"/>
      </a:dk2>
      <a:lt2>
        <a:srgbClr val="C8C8C8"/>
      </a:lt2>
      <a:accent1>
        <a:srgbClr val="B80E0F"/>
      </a:accent1>
      <a:accent2>
        <a:srgbClr val="A6987D"/>
      </a:accent2>
      <a:accent3>
        <a:srgbClr val="7F9A71"/>
      </a:accent3>
      <a:accent4>
        <a:srgbClr val="64969F"/>
      </a:accent4>
      <a:accent5>
        <a:srgbClr val="9B75B2"/>
      </a:accent5>
      <a:accent6>
        <a:srgbClr val="80737A"/>
      </a:accent6>
      <a:hlink>
        <a:srgbClr val="F21213"/>
      </a:hlink>
      <a:folHlink>
        <a:srgbClr val="B6A394"/>
      </a:folHlink>
    </a:clrScheme>
    <a:fontScheme name="Main Event">
      <a:majorFont>
        <a:latin typeface="Impact" panose="020B080603090205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Impact" panose="020B080603090205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ain Event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blipFill>
          <a:blip xmlns:r="http://schemas.openxmlformats.org/officeDocument/2006/relationships" r:embed="rId1">
            <a:duotone>
              <a:schemeClr val="phClr">
                <a:shade val="88000"/>
                <a:lumMod val="88000"/>
              </a:schemeClr>
              <a:schemeClr val="phClr"/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25400" dist="127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88000"/>
              </a:schemeClr>
            </a:gs>
          </a:gsLst>
          <a:lin ang="5400000" scaled="0"/>
        </a:gradFill>
        <a:blipFill>
          <a:blip xmlns:r="http://schemas.openxmlformats.org/officeDocument/2006/relationships" r:embed="rId2">
            <a:duotone>
              <a:schemeClr val="phClr">
                <a:shade val="48000"/>
                <a:satMod val="110000"/>
                <a:lumMod val="40000"/>
              </a:schemeClr>
              <a:schemeClr val="phClr">
                <a:tint val="90000"/>
                <a:lumMod val="106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ain Event" id="{AC372BB4-D83D-411E-B849-B641926BA760}" vid="{F1EFBDE3-1A95-4E3D-81AD-1F53D65BEA0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TM04033927[[fn=Main Event]]</Template>
  <TotalTime>397</TotalTime>
  <Words>233</Words>
  <Application>Microsoft Office PowerPoint</Application>
  <PresentationFormat>Widescreen</PresentationFormat>
  <Paragraphs>53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Impact</vt:lpstr>
      <vt:lpstr>Main Event</vt:lpstr>
      <vt:lpstr>Ciclul politic-economic și Pactul de Stabilitate</vt:lpstr>
      <vt:lpstr>Suportul de curs</vt:lpstr>
      <vt:lpstr>Ce ESTE CICLUL ECONOMIC?</vt:lpstr>
      <vt:lpstr>Efectul politicii fiscale</vt:lpstr>
      <vt:lpstr>Ciclul economic politic-electoral</vt:lpstr>
      <vt:lpstr>Pactul de Stabilitate</vt:lpstr>
      <vt:lpstr>Procedura de Deficit Excesiv</vt:lpstr>
      <vt:lpstr>Pactul Fiscal European</vt:lpstr>
      <vt:lpstr>Suportul de curs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Principali, agenți și Curtea de Justiție</dc:title>
  <dc:creator>Diego</dc:creator>
  <cp:lastModifiedBy>Diego</cp:lastModifiedBy>
  <cp:revision>36</cp:revision>
  <dcterms:created xsi:type="dcterms:W3CDTF">2018-11-27T11:49:07Z</dcterms:created>
  <dcterms:modified xsi:type="dcterms:W3CDTF">2018-12-05T17:35:39Z</dcterms:modified>
</cp:coreProperties>
</file>